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4006" r:id="rId2"/>
    <p:sldMasterId id="2147483774" r:id="rId3"/>
    <p:sldMasterId id="2147483762" r:id="rId4"/>
    <p:sldMasterId id="2147483672" r:id="rId5"/>
    <p:sldMasterId id="2147483750" r:id="rId6"/>
  </p:sldMasterIdLst>
  <p:notesMasterIdLst>
    <p:notesMasterId r:id="rId26"/>
  </p:notesMasterIdLst>
  <p:handoutMasterIdLst>
    <p:handoutMasterId r:id="rId27"/>
  </p:handoutMasterIdLst>
  <p:sldIdLst>
    <p:sldId id="261" r:id="rId7"/>
    <p:sldId id="272" r:id="rId8"/>
    <p:sldId id="279" r:id="rId9"/>
    <p:sldId id="270" r:id="rId10"/>
    <p:sldId id="284" r:id="rId11"/>
    <p:sldId id="291" r:id="rId12"/>
    <p:sldId id="296" r:id="rId13"/>
    <p:sldId id="292" r:id="rId14"/>
    <p:sldId id="293" r:id="rId15"/>
    <p:sldId id="289" r:id="rId16"/>
    <p:sldId id="290" r:id="rId17"/>
    <p:sldId id="295" r:id="rId18"/>
    <p:sldId id="285" r:id="rId19"/>
    <p:sldId id="287" r:id="rId20"/>
    <p:sldId id="286" r:id="rId21"/>
    <p:sldId id="294" r:id="rId22"/>
    <p:sldId id="277" r:id="rId23"/>
    <p:sldId id="271" r:id="rId24"/>
    <p:sldId id="263" r:id="rId25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2" autoAdjust="0"/>
    <p:restoredTop sz="94713"/>
  </p:normalViewPr>
  <p:slideViewPr>
    <p:cSldViewPr snapToGrid="0" snapToObjects="1">
      <p:cViewPr varScale="1">
        <p:scale>
          <a:sx n="108" d="100"/>
          <a:sy n="108" d="100"/>
        </p:scale>
        <p:origin x="1792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8F2E7B8-A453-3F44-9252-F7CDCDD288CD}" type="datetimeFigureOut">
              <a:rPr lang="en-US"/>
              <a:pPr>
                <a:defRPr/>
              </a:pPr>
              <a:t>9/20/21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4BD81AA-0B06-9648-BE23-D1B5593037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461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jpg>
</file>

<file path=ppt/media/image4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B3653166-C619-7D4C-8AB5-AAF2C46C0AE0}" type="datetimeFigureOut">
              <a:rPr lang="en-US"/>
              <a:pPr>
                <a:defRPr/>
              </a:pPr>
              <a:t>9/20/21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31FE858-2003-AA4E-BB3B-080BC577CE3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7824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31FE858-2003-AA4E-BB3B-080BC577CE3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30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31FE858-2003-AA4E-BB3B-080BC577CE3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882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31FE858-2003-AA4E-BB3B-080BC577CE3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365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31FE858-2003-AA4E-BB3B-080BC577CE3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624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31FE858-2003-AA4E-BB3B-080BC577CE35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47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78EB473-D8B0-DB4C-B8F5-5AD490305A63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C6F8D1A-5165-C444-B30C-3A4E7198CD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7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2B626D9-EDAB-A440-91F3-A86984B121F5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02749AD-0CAE-9545-8928-E98FDCDEB4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404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EEC27EF-1FC8-5748-ADA0-F29F876BB95A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3B8A64B-AC79-AB44-AEB0-9E2F6E7FAD4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23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B7C19B9-BB52-F146-8257-91B46825F802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9C3C48-A9F3-7444-97D0-4B7689A90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409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1CBBFC9-6B41-204E-A448-25ED5B8F1BD8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9C3C48-A9F3-7444-97D0-4B7689A90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639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FA3DF19-CCC7-B64E-98C2-3386E9B4287F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9C3C48-A9F3-7444-97D0-4B7689A90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8953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7C9535E-5712-DB4F-BE82-736355405726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9C3C48-A9F3-7444-97D0-4B7689A90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914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9F649-67E2-0041-BA61-A1C2C03F7A80}" type="datetime1">
              <a:rPr lang="en-US" smtClean="0"/>
              <a:t>9/20/21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9C3C48-A9F3-7444-97D0-4B7689A90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161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07D1C5F-6A0B-4342-8965-D6407298F92D}" type="datetime1">
              <a:rPr lang="en-US" smtClean="0"/>
              <a:t>9/20/21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9C3C48-A9F3-7444-97D0-4B7689A90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858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3639478-6930-CB46-AA61-EFAB90C763F3}" type="datetime1">
              <a:rPr lang="en-US" smtClean="0"/>
              <a:t>9/20/21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9C3C48-A9F3-7444-97D0-4B7689A90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5852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0D11A8E-D8F0-334F-AAC2-A18D89B893D1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9C3C48-A9F3-7444-97D0-4B7689A90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05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EF276656-77C9-5A4A-90D3-C7A8EA715F40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EB451F3B-1734-294D-A11B-0982C61CE6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373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9F57CDD-5025-A545-8F1E-B355A8DE0ED6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9C3C48-A9F3-7444-97D0-4B7689A90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784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73E39E4-BEB5-6640-96DE-F9EAE2AE415C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9C3C48-A9F3-7444-97D0-4B7689A90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9785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AB2208-0983-5E43-8EE8-A21A529FE5BF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9C3C48-A9F3-7444-97D0-4B7689A90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987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2AFE9A3E-D1E0-CF48-8B6B-82F651A10F40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0872CC73-51F0-0447-8409-9A8B9F21CD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361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F1AD96C6-CE3C-9D41-A899-B9A222346D00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A3808844-523F-7749-9F30-6A6B15EC2E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6307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EFB7DBC8-7946-7A42-9631-5D8A50F458B8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AE8ADF2F-7559-9C43-A2F9-D8F31748AE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7891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C0F0A3E1-86EB-3143-942A-4819B5550284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D4E48967-8AB8-E24B-9286-AF50F29359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3080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0D4C77B3-CB7C-8F4B-A5C2-0D3D40CC8228}" type="datetime1">
              <a:rPr lang="en-US" smtClean="0"/>
              <a:t>9/20/21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D737936B-8FBC-6C41-A1FE-76DC62D6F5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478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A9D491EA-F971-7742-9AA1-15B8E199F5CC}" type="datetime1">
              <a:rPr lang="en-US" smtClean="0"/>
              <a:t>9/20/21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E100291E-8613-3D44-9C66-475B6D6B90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643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75A1B505-FC5B-DE4F-9AE4-527E2658560B}" type="datetime1">
              <a:rPr lang="en-US" smtClean="0"/>
              <a:t>9/20/21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889CA845-8E25-D740-A983-0000270F0A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11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860384E-E84E-1046-94C8-8C32E558D2D5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B211F03-71D3-C540-AC16-81C5DFEFC86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68252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C233D0C5-74C9-314A-92A9-8AB7B23728BD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6D36B08B-25DA-E348-85CC-C973BF2DAE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618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AAD7430F-8EFE-154B-B3FE-F3EC2FEB8E40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87753401-34B6-474C-A756-B07670A8A7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0521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70F5C015-F240-C347-92B4-7AA7B4995EB6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34D2B738-E993-5F40-A44F-F2CFF299C4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528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9B38AC6D-5599-CE42-9E88-FBD53E6BF830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1E558BB8-ADD1-6349-A038-C10B6E059CE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99503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B21449C7-441F-144A-977A-3D505B30019C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CB26E3BD-2B1A-CF40-8FD3-DEEA2212AAD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35905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A9CF9D91-A0A9-FA48-A119-109681DE0B4D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A5837FD3-09CB-A54C-98F5-E72294DABD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38889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616AEBC2-CE70-EF49-B667-FCD6C8AF0E1C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A8DFFBB1-1660-3349-ACEF-F755FDED68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2257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FC174A1F-E153-8440-AC98-B36725BEDC3F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2ED3438B-C023-7D46-99AE-8CF634A00DA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532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9B2C6092-0A53-084F-9C19-A14B4F5E78A2}" type="datetime1">
              <a:rPr lang="en-US" smtClean="0"/>
              <a:t>9/20/21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7B7E2E41-3DA7-DA4E-B817-4DD4C13C99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6447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24A821D8-F53A-6843-9CC8-0312F1B7E651}" type="datetime1">
              <a:rPr lang="en-US" smtClean="0"/>
              <a:t>9/20/21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1EE04A69-AD1E-2346-AEBB-227C8173E2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751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12DEF32-EF41-2740-B410-544AA5B26483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123B734-E2A6-DF43-BE80-DE6D13D23B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2681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9CB9CAA3-6696-8D47-B6A7-0320DA7F3E76}" type="datetime1">
              <a:rPr lang="en-US" smtClean="0"/>
              <a:t>9/20/21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A40D1422-7828-484D-877B-B5B3F53BAB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1261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7383CD86-19A4-344D-B2EE-347AEA8004C6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4154AA58-90EC-F449-90EC-6DC4E9A837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40913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1BB97648-1DFD-1E42-B048-D2DBCB9E827D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490023C7-06D9-C544-BD37-5F37C67B3F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835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81F046B0-4248-F248-BF43-F13A75E9E9C9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D2B8FC0B-ED01-004D-8FE4-269E3388EB0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28331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7207F49F-0747-EC41-B01F-EEF903D5E3E6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588DDDF5-98EE-5549-B8DF-9B5647596F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2850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52EE6A3-C4EC-9048-B8C1-9E6D944B7B8C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1E838DC-D7F8-684F-95A0-88464C0FCE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04364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62CCA5B-FA08-2C44-B174-C9416A3D2A7A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42856798-19DE-FC40-84C0-A2C52FEE6E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04007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A65D987-196C-D14B-B8A6-5178F7E3CC9E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6C1E960-BC55-EB40-8385-E3845F4181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8775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3D37F10-9098-3A49-9F87-AB99E6069A4D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507195-9EAD-8C4F-A59C-06B7B4A7B6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9136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CB6C0F7-8DE6-2041-9DB2-A8EF4AB2C4B2}" type="datetime1">
              <a:rPr lang="en-US" smtClean="0"/>
              <a:t>9/20/21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099C152-7B29-BB48-B031-9CD0E153B6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966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37C6172-0D4B-714B-B92C-1576D3A1F3AE}" type="datetime1">
              <a:rPr lang="en-US" smtClean="0"/>
              <a:t>9/20/21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414770D-A2ED-CF40-A289-2F69BD8E4FB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5975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5739D6E-DFF8-274E-9610-BC29DEE421B1}" type="datetime1">
              <a:rPr lang="en-US" smtClean="0"/>
              <a:t>9/20/21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DA811BA-C3B0-C242-B348-63F7CA6A0F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0859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47090ED1-8621-8A41-BF1B-A6C7061DBEAF}" type="datetime1">
              <a:rPr lang="en-US" smtClean="0"/>
              <a:t>9/20/21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93430AF-2333-EA41-8061-B25E0825B3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4081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39CAC6E-06BE-8845-972A-5DCE26FC59B2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8B01503-F0A7-AC48-8194-0E34FE4881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61175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8544273-9379-1747-964D-BA44D4D8812B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E74B1D58-DB7B-9B43-BCA0-453DAD0457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6683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460DFBCC-1AB0-E943-ADB4-EB47EBFE704D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3342390-3B18-E548-8558-FA760F3181B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2937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DCA4F6F-2B82-704C-BA47-77A0E2DAF5EB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437C718-D86E-BD43-BB66-3AE68FB5B7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736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E135BA56-27AE-4B4D-998E-B48B0906FF12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6075213D-3BC2-D440-ACC3-BACE7A27CF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72523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EE5ECDFB-D520-894E-93A3-5982D7917B85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3C1E595D-B04D-BD4C-B780-CD58B2F18B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5037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D360D71A-52CC-6A4B-B435-D8B27CC5E063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F96CFFE3-44DF-6E49-B514-DFA33764E9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0659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51AC3CE0-F239-6742-AE12-A21606F7694A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00F7DB1A-7D97-E147-9A9B-2C851951B4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341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D39107B-87F9-3C45-85E8-4B4D7D5E6CF4}" type="datetime1">
              <a:rPr lang="en-US" smtClean="0"/>
              <a:t>9/20/21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82FAAB4-FCB4-D742-8EA9-673CDB755AB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72756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418319FA-CD3D-2746-B42D-76D5F54430AB}" type="datetime1">
              <a:rPr lang="en-US" smtClean="0"/>
              <a:t>9/20/21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B3B7AAF8-E974-E74D-907A-7E92A85578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3004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B22321FC-7E4C-A24B-A3E2-2C6443029C32}" type="datetime1">
              <a:rPr lang="en-US" smtClean="0"/>
              <a:t>9/20/21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BF71F727-6733-FD42-B3BD-B352805D52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54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56ACA3AE-FBBD-7D41-A802-83DD7A603452}" type="datetime1">
              <a:rPr lang="en-US" smtClean="0"/>
              <a:t>9/20/21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79088773-2791-6349-85B6-874498A6ABA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50070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FA075F12-A1CB-164F-B483-EB4758FE9647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50F39302-49BC-BA4C-8F02-53AF0089CB9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21048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F53B99AA-D59F-6F4B-A58A-F2A7AA2C2186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533429D7-4153-4045-849A-2B8B947DA3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7790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C201E354-6175-114D-83FC-CD8D2A63C3AB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3E20BE14-0138-5642-8131-300F96A007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5101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392EA3C5-E89A-0A48-97EA-24D82A53449D}" type="datetime1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fld id="{E011E1C7-ACDC-F549-B0D2-93E02212DF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4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EF6B29D-7053-5542-9906-374F55A92934}" type="datetime1">
              <a:rPr lang="en-US" smtClean="0"/>
              <a:t>9/20/21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C4F00DF-D103-2440-8C4F-1048322574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870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09958E1-28CF-D64D-8FD6-F90FE589E748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D1B9008-7F37-7549-9732-A9107E4E6A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03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9A6C443-9F0E-224A-839E-2A56CBDB2D6B}" type="datetime1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036FDFF-8346-2A4E-AD75-9E05FEB21B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97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4.jp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5.emf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6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eneric SPH Logo Header_longer_bottom-01-01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0128"/>
            <a:ext cx="9144000" cy="7747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  <p:sldLayoutId id="2147483954" r:id="rId4"/>
    <p:sldLayoutId id="2147483955" r:id="rId5"/>
    <p:sldLayoutId id="2147483956" r:id="rId6"/>
    <p:sldLayoutId id="2147483957" r:id="rId7"/>
    <p:sldLayoutId id="2147483958" r:id="rId8"/>
    <p:sldLayoutId id="2147483959" r:id="rId9"/>
    <p:sldLayoutId id="2147483960" r:id="rId10"/>
    <p:sldLayoutId id="2147483961" r:id="rId11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eneric SPH Logo Header_longer_bottom-01-01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0128"/>
            <a:ext cx="91440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27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  <p:sldLayoutId id="2147484013" r:id="rId7"/>
    <p:sldLayoutId id="2147484014" r:id="rId8"/>
    <p:sldLayoutId id="2147484015" r:id="rId9"/>
    <p:sldLayoutId id="2147484016" r:id="rId10"/>
    <p:sldLayoutId id="2147484017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L Opening Graphic-01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97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3963" r:id="rId2"/>
    <p:sldLayoutId id="2147483964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71" r:id="rId10"/>
    <p:sldLayoutId id="2147483972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eric SPH Red Building_Generic Logo-02-02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515" y="-1"/>
            <a:ext cx="9221499" cy="69168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eric SPH Logo Header_longer_bottom-01-01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6956"/>
            <a:ext cx="9144000" cy="7747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84" r:id="rId1"/>
    <p:sldLayoutId id="2147483985" r:id="rId2"/>
    <p:sldLayoutId id="2147483986" r:id="rId3"/>
    <p:sldLayoutId id="2147483987" r:id="rId4"/>
    <p:sldLayoutId id="2147483988" r:id="rId5"/>
    <p:sldLayoutId id="2147483989" r:id="rId6"/>
    <p:sldLayoutId id="2147483990" r:id="rId7"/>
    <p:sldLayoutId id="2147483991" r:id="rId8"/>
    <p:sldLayoutId id="2147483992" r:id="rId9"/>
    <p:sldLayoutId id="2147483993" r:id="rId10"/>
    <p:sldLayoutId id="2147483994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6" descr="FiFi_shellOpaque_background_final_gray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4675" y="-1989138"/>
            <a:ext cx="10307638" cy="10318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2986088"/>
            <a:ext cx="9144000" cy="1012825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pic>
        <p:nvPicPr>
          <p:cNvPr id="2" name="Picture 1" descr="CHL_Centered_COLOR_Full Herschel Name.eps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7502" y="5578437"/>
            <a:ext cx="1369775" cy="100892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  <p:sldLayoutId id="2147484001" r:id="rId7"/>
    <p:sldLayoutId id="2147484002" r:id="rId8"/>
    <p:sldLayoutId id="2147484003" r:id="rId9"/>
    <p:sldLayoutId id="2147484004" r:id="rId10"/>
    <p:sldLayoutId id="2147484005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dc.gov/ccindex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298EE-DEA8-2B42-B797-4F6263C931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6072" y="509443"/>
            <a:ext cx="7682345" cy="972993"/>
          </a:xfrm>
        </p:spPr>
        <p:txBody>
          <a:bodyPr/>
          <a:lstStyle/>
          <a:p>
            <a:r>
              <a:rPr lang="en-US" dirty="0"/>
              <a:t>WELCOME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06C691-1AA4-2E4E-913A-E700ED202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72CC73-51F0-0447-8409-9A8B9F21CD10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AEB32-202A-47A8-A700-90E5C341E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9909"/>
            <a:ext cx="8229600" cy="1233651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Example: </a:t>
            </a:r>
            <a:br>
              <a:rPr lang="en-US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Emergency Use Authorization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FBD21-A21C-4731-9773-6DC85F0EF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Emergency Use Authorization </a:t>
            </a:r>
          </a:p>
          <a:p>
            <a:pPr lvl="1"/>
            <a:r>
              <a:rPr lang="en-US" dirty="0"/>
              <a:t>Use of EUA term is common, although unfamiliar acronym</a:t>
            </a:r>
          </a:p>
          <a:p>
            <a:r>
              <a:rPr lang="en-US" dirty="0"/>
              <a:t>“Emergency” common although multi-syllable word </a:t>
            </a:r>
          </a:p>
          <a:p>
            <a:pPr lvl="1"/>
            <a:r>
              <a:rPr lang="en-US" dirty="0"/>
              <a:t>Audience research shows people don’t trust or accept something with EUA</a:t>
            </a:r>
          </a:p>
          <a:p>
            <a:pPr lvl="1"/>
            <a:r>
              <a:rPr lang="en-US" dirty="0"/>
              <a:t>But this is affecting vaccines and not other COVID products, such as treatments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E81BB-6C31-3A4E-B46A-3325B317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1F3B-1734-294D-A11B-0982C61CE6A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260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3011-0997-4639-8F29-232E80FB0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Example: </a:t>
            </a:r>
            <a:br>
              <a:rPr lang="en-US" dirty="0"/>
            </a:b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Authorization and Approve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656A-B742-4665-A1EA-14DF57E2F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22142"/>
            <a:ext cx="8229600" cy="4525963"/>
          </a:xfrm>
        </p:spPr>
        <p:txBody>
          <a:bodyPr/>
          <a:lstStyle/>
          <a:p>
            <a:r>
              <a:rPr lang="en-US" dirty="0"/>
              <a:t>Anticipation that regulatory approval would convey different meaning than EUA</a:t>
            </a:r>
          </a:p>
          <a:p>
            <a:r>
              <a:rPr lang="en-US" dirty="0"/>
              <a:t>Approved or fully approved? </a:t>
            </a:r>
          </a:p>
          <a:p>
            <a:pPr lvl="1"/>
            <a:r>
              <a:rPr lang="en-US" dirty="0"/>
              <a:t>FDA press release used “approved” </a:t>
            </a:r>
          </a:p>
          <a:p>
            <a:pPr lvl="1"/>
            <a:r>
              <a:rPr lang="en-US" dirty="0"/>
              <a:t>Media and colloquial used “fully approved” or “full approval”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7B0AE3-233C-7243-A625-083A2B65E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1F3B-1734-294D-A11B-0982C61CE6A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782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5A9B-926C-44D7-AC37-E51A9CEC5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Example: Vaccines are Safe &amp; Effective  Message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120F3-8D7E-4811-A8A0-4FB069ADE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Familiar words, short sentence </a:t>
            </a:r>
          </a:p>
          <a:p>
            <a:r>
              <a:rPr lang="en-US" dirty="0"/>
              <a:t>Aligned with audience question: why should I get vaccinated </a:t>
            </a:r>
          </a:p>
          <a:p>
            <a:r>
              <a:rPr lang="en-US" dirty="0"/>
              <a:t>What’s missing? </a:t>
            </a:r>
          </a:p>
          <a:p>
            <a:pPr lvl="1"/>
            <a:r>
              <a:rPr lang="en-US" dirty="0"/>
              <a:t>How do I know vaccines are safe?</a:t>
            </a:r>
          </a:p>
          <a:p>
            <a:pPr lvl="1"/>
            <a:r>
              <a:rPr lang="en-US" dirty="0"/>
              <a:t>How do I know you tested them on people like me? </a:t>
            </a:r>
          </a:p>
          <a:p>
            <a:pPr lvl="1"/>
            <a:r>
              <a:rPr lang="en-US" dirty="0"/>
              <a:t>Aren’t we all being experimented on?  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E1CA42-6F52-2749-BDD3-CA883654B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1F3B-1734-294D-A11B-0982C61CE6A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572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848DE-1B9E-40C3-A3A0-1623722D1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Temptingly Easy to Understand</a:t>
            </a:r>
          </a:p>
        </p:txBody>
      </p:sp>
      <p:pic>
        <p:nvPicPr>
          <p:cNvPr id="4" name="Picture 3" descr="This is a screen shot of a google web search results page for Ivermectin. Ther are three top searches and common questions that are on the webpage.">
            <a:extLst>
              <a:ext uri="{FF2B5EF4-FFF2-40B4-BE49-F238E27FC236}">
                <a16:creationId xmlns:a16="http://schemas.microsoft.com/office/drawing/2014/main" id="{7772400E-F94D-420A-88A6-8EB7CC967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22" y="1521333"/>
            <a:ext cx="8147755" cy="458311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18F83C-30D2-5945-85E1-EAA228E78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82FAAB4-FCB4-D742-8EA9-673CDB755ABD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79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E08AA-7A16-437C-9F47-0E1F03AA8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359" y="274638"/>
            <a:ext cx="8229600" cy="1143000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Twitter Duels </a:t>
            </a:r>
            <a:br>
              <a:rPr lang="en-US" dirty="0"/>
            </a:b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EB373-92CF-4558-AA61-D4858728C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Accounts with “MD” in name tweeting FDA approved ivermectin for humans</a:t>
            </a:r>
          </a:p>
          <a:p>
            <a:pPr lvl="1"/>
            <a:r>
              <a:rPr lang="en-US" dirty="0"/>
              <a:t>Challenge FDA’s statements about human use  </a:t>
            </a:r>
          </a:p>
          <a:p>
            <a:endParaRPr lang="en-US" dirty="0"/>
          </a:p>
          <a:p>
            <a:r>
              <a:rPr lang="en-US" dirty="0"/>
              <a:t>“You are not a horse. You are not a cow. Seriously, y’all. Stop it.” </a:t>
            </a:r>
          </a:p>
          <a:p>
            <a:pPr lvl="1"/>
            <a:r>
              <a:rPr lang="en-US" dirty="0"/>
              <a:t>FDA Twitter account with webpage link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CE44BE-2F08-EA4A-BAED-4B3BF3E8E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1F3B-1734-294D-A11B-0982C61CE6A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65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D4C2F-EC83-4E38-B4F0-9EB9C0995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Plain Language Main Message</a:t>
            </a:r>
          </a:p>
        </p:txBody>
      </p:sp>
      <p:pic>
        <p:nvPicPr>
          <p:cNvPr id="4" name="Picture 3" descr="The is a screenshot of the FDA's website from search results of, &quot;Why you should not use Iveermectin to treat of prevent COVID-19&quot;. The page has two images. The image on the left is a photo of a horse and a female nurse outdoors. The image on the right is an image of a doctor examining a patient that is seated. The doctor is touching the patient's glands.">
            <a:extLst>
              <a:ext uri="{FF2B5EF4-FFF2-40B4-BE49-F238E27FC236}">
                <a16:creationId xmlns:a16="http://schemas.microsoft.com/office/drawing/2014/main" id="{B9DA17C1-C44C-430C-BBAA-1D16D3C10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255826"/>
            <a:ext cx="8686800" cy="488632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CDAED0-D54B-9C4E-8458-93B9C009C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82FAAB4-FCB4-D742-8EA9-673CDB755ABD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50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B1339-569A-4DAD-8E0E-C729A8058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My Recommendations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1DF85A-23F7-4F69-8D78-385D898DFA18}"/>
              </a:ext>
            </a:extLst>
          </p:cNvPr>
          <p:cNvSpPr txBox="1"/>
          <p:nvPr/>
        </p:nvSpPr>
        <p:spPr>
          <a:xfrm>
            <a:off x="1630837" y="1577894"/>
            <a:ext cx="593888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Plain language standards </a:t>
            </a:r>
          </a:p>
          <a:p>
            <a:pPr algn="ctr"/>
            <a:r>
              <a:rPr lang="en-US" sz="4400" dirty="0"/>
              <a:t>+</a:t>
            </a:r>
          </a:p>
          <a:p>
            <a:pPr algn="ctr"/>
            <a:r>
              <a:rPr lang="en-US" sz="2800" dirty="0"/>
              <a:t>Accuracy </a:t>
            </a:r>
          </a:p>
          <a:p>
            <a:pPr algn="ctr"/>
            <a:r>
              <a:rPr lang="en-US" sz="4400" dirty="0"/>
              <a:t>+</a:t>
            </a:r>
          </a:p>
          <a:p>
            <a:pPr algn="ctr"/>
            <a:r>
              <a:rPr lang="en-US" sz="2800" dirty="0"/>
              <a:t>Humility</a:t>
            </a:r>
          </a:p>
          <a:p>
            <a:pPr algn="ctr"/>
            <a:r>
              <a:rPr lang="en-US" sz="4400" dirty="0"/>
              <a:t>+</a:t>
            </a:r>
            <a:endParaRPr lang="en-US" sz="2800" dirty="0"/>
          </a:p>
          <a:p>
            <a:pPr algn="ctr"/>
            <a:r>
              <a:rPr lang="en-US" sz="2800" dirty="0"/>
              <a:t>Deep Knowledge of Audiences’ Beliefs, Values &amp; Prior Knowledge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9C4196-37ED-1E40-BCA5-A15126807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C3C48-A9F3-7444-97D0-4B7689A9035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07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My Answer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Plain language is a necessary but not sufficient requirement in complex communication situations</a:t>
            </a:r>
          </a:p>
          <a:p>
            <a:pPr lvl="1"/>
            <a:r>
              <a:rPr lang="en-US" dirty="0"/>
              <a:t>Plain language by itself couldn’t save us</a:t>
            </a:r>
          </a:p>
          <a:p>
            <a:pPr lvl="1"/>
            <a:endParaRPr lang="en-US" dirty="0"/>
          </a:p>
          <a:p>
            <a:r>
              <a:rPr lang="en-US" dirty="0"/>
              <a:t>But more plain language explanations might have provided firmer foundation for shifting science  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72A28E-CB2E-874C-94BD-003116F3B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1F3B-1734-294D-A11B-0982C61CE6A5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44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8"/>
            <a:ext cx="8229600" cy="4525963"/>
          </a:xfrm>
        </p:spPr>
        <p:txBody>
          <a:bodyPr/>
          <a:lstStyle/>
          <a:p>
            <a:r>
              <a:rPr lang="en-US" sz="2000" dirty="0"/>
              <a:t>Baur C. Bleach as Medicine: The Case for Plain </a:t>
            </a:r>
            <a:r>
              <a:rPr lang="en-US" sz="2000" i="1" dirty="0"/>
              <a:t>and</a:t>
            </a:r>
            <a:r>
              <a:rPr lang="en-US" sz="2000" dirty="0"/>
              <a:t> Accurate Information. 2019 Plain Language Summit. </a:t>
            </a:r>
          </a:p>
          <a:p>
            <a:r>
              <a:rPr lang="en-US" sz="2000" dirty="0"/>
              <a:t>CDC Clear Communication </a:t>
            </a:r>
            <a:r>
              <a:rPr lang="en-US" sz="2000" dirty="0">
                <a:hlinkClick r:id="rId2"/>
              </a:rPr>
              <a:t>Index</a:t>
            </a:r>
            <a:endParaRPr lang="en-US" sz="2000" dirty="0"/>
          </a:p>
          <a:p>
            <a:r>
              <a:rPr lang="en-US" sz="2000" dirty="0"/>
              <a:t>Frieden T. A dozen observations about COVID-19 immunity. Sept. 15, 2020. Accessed Sept. 12, 2021, from  https://www.drtomfrieden.net/blog/a-dozen-observations-about-covid-19-immunity</a:t>
            </a:r>
          </a:p>
          <a:p>
            <a:r>
              <a:rPr lang="en-US" sz="2000" dirty="0"/>
              <a:t>Quinn SC, Jamison AM, </a:t>
            </a:r>
            <a:r>
              <a:rPr lang="en-US" sz="2000" dirty="0" err="1"/>
              <a:t>Freimuth</a:t>
            </a:r>
            <a:r>
              <a:rPr lang="en-US" sz="2000" dirty="0"/>
              <a:t> V. Communicating effectively about emergency use authorization and vaccines in the COVID-19 pandemic. </a:t>
            </a:r>
            <a:r>
              <a:rPr lang="en-US" sz="2000" i="1" dirty="0"/>
              <a:t>Am J Public Health</a:t>
            </a:r>
            <a:r>
              <a:rPr lang="en-US" sz="2000" dirty="0"/>
              <a:t>. 2021; 111(3):355–358. </a:t>
            </a:r>
          </a:p>
          <a:p>
            <a:r>
              <a:rPr lang="en-US" sz="2000" dirty="0"/>
              <a:t>Rudd R, Baur C. Health literacy and early insights during a pandemic. </a:t>
            </a:r>
            <a:r>
              <a:rPr lang="en-US" sz="2000" i="1" dirty="0"/>
              <a:t>J Communication in Healthcare</a:t>
            </a:r>
            <a:r>
              <a:rPr lang="en-US" sz="2000" dirty="0"/>
              <a:t>. 2020; 13 (1): 13-16.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7B97BB-D427-C24D-A700-B89AB7753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1F3B-1734-294D-A11B-0982C61CE6A5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9752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FB78F-4447-D142-AF9C-89CB6C57AB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495589"/>
            <a:ext cx="7772400" cy="723611"/>
          </a:xfrm>
        </p:spPr>
        <p:txBody>
          <a:bodyPr/>
          <a:lstStyle/>
          <a:p>
            <a:r>
              <a:rPr lang="en-US" dirty="0"/>
              <a:t>Thank</a:t>
            </a:r>
            <a:r>
              <a:rPr lang="en-US" baseline="0" dirty="0"/>
              <a:t> You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D9017A-86CB-594F-ADA7-8A8CF8EE3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72CC73-51F0-0447-8409-9A8B9F21CD10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822037"/>
            <a:ext cx="7848600" cy="2778414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Would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More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 Plain Language </a:t>
            </a:r>
            <a:br>
              <a:rPr lang="en-US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Have Saved Us from the </a:t>
            </a:r>
            <a:br>
              <a:rPr lang="en-US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Worst of the Pandemic?  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Cynthia Baur, Ph.D.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Endowed Chair and Director, Horowitz Center for Health Literacy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564A4C-ECFC-7C46-8555-54205533C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6F8D1A-5165-C444-B30C-3A4E7198CD00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373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Plain Language Standard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20800" y="2198255"/>
            <a:ext cx="701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Communication your audience can understand the first time they read or hear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1953E7-7130-124C-9D43-ED277608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82FAAB4-FCB4-D742-8EA9-673CDB755ABD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185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From Another Pandemic: </a:t>
            </a:r>
            <a:br>
              <a:rPr lang="en-US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CDC Clear Communication Index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 of reaction to 2009 pandemic flu </a:t>
            </a:r>
          </a:p>
          <a:p>
            <a:r>
              <a:rPr lang="en-US" dirty="0"/>
              <a:t>Tested terms after pandemic &amp; found public still didn’t know &amp; understand terms</a:t>
            </a:r>
          </a:p>
          <a:p>
            <a:r>
              <a:rPr lang="en-US" dirty="0"/>
              <a:t>Essential elements: main message, clear action steps, numerical &amp; risk explanations     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6B10CF-FC20-B24B-A8A2-91E50FE30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1F3B-1734-294D-A11B-0982C61CE6A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584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007E8-F88E-4779-B809-F706719A5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Throughline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DED71-EAFB-4A62-A184-C87368D09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2019: Bleach as Medicine </a:t>
            </a:r>
          </a:p>
          <a:p>
            <a:endParaRPr lang="en-US" dirty="0"/>
          </a:p>
          <a:p>
            <a:r>
              <a:rPr lang="en-US" dirty="0"/>
              <a:t>2021: Ivermectin as Medicine</a:t>
            </a:r>
          </a:p>
          <a:p>
            <a:pPr lvl="1"/>
            <a:r>
              <a:rPr lang="en-US" dirty="0"/>
              <a:t>“Iv” in Google search returns ivermectin first suggestion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70696-440C-1047-8331-1DD650475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1F3B-1734-294D-A11B-0982C61CE6A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80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0E472-FEE7-4509-827B-A1EDCC783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Where We Started the Pandemic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0FACE-0A2A-4B38-B4D9-751E5E140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U.S. officials said virus “low risk” to public in Jan/Feb 2020</a:t>
            </a:r>
          </a:p>
          <a:p>
            <a:r>
              <a:rPr lang="en-US" dirty="0"/>
              <a:t>“Low” &amp; “risk” would score well on any readability assessment </a:t>
            </a:r>
          </a:p>
          <a:p>
            <a:pPr lvl="1"/>
            <a:r>
              <a:rPr lang="en-US" dirty="0"/>
              <a:t>Single syllable </a:t>
            </a:r>
          </a:p>
          <a:p>
            <a:r>
              <a:rPr lang="en-US" dirty="0"/>
              <a:t>Does “low risk” pass principal plain language standard?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79CD12-B0E4-4740-BB3A-51E44C947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1F3B-1734-294D-A11B-0982C61CE6A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492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D6EC7-3432-4018-97A9-BD7F4F369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Summer 2020 Pandemic Communication Trends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D1293-938C-471B-B6A7-AC9B82E74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Jargon, jargon, jargon</a:t>
            </a:r>
          </a:p>
          <a:p>
            <a:pPr lvl="1"/>
            <a:r>
              <a:rPr lang="en-US" dirty="0"/>
              <a:t>Containment, mitigation, flatten the curve</a:t>
            </a:r>
          </a:p>
          <a:p>
            <a:r>
              <a:rPr lang="en-US" dirty="0"/>
              <a:t>Reliance on digital channels to distribute information </a:t>
            </a:r>
          </a:p>
          <a:p>
            <a:r>
              <a:rPr lang="en-US" dirty="0"/>
              <a:t>Lots of information but little tested with audiences </a:t>
            </a:r>
          </a:p>
          <a:p>
            <a:r>
              <a:rPr lang="en-US" dirty="0"/>
              <a:t>Reliance on morbidity &amp; mortality stats 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3DA2F6-8554-3A4B-90DC-5FE6EF098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1F3B-1734-294D-A11B-0982C61CE6A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968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0C067-8F71-4664-9EF2-4C57584B9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0337"/>
            <a:ext cx="8229600" cy="1143000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Changing Recommendations  Compound Linguistic Challenges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E26F0-B443-4050-9DBA-33B68550E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Older adults or everyone at risk?</a:t>
            </a:r>
          </a:p>
          <a:p>
            <a:r>
              <a:rPr lang="en-US" dirty="0"/>
              <a:t>Mask or no mask?</a:t>
            </a:r>
          </a:p>
          <a:p>
            <a:pPr lvl="1"/>
            <a:r>
              <a:rPr lang="en-US" dirty="0"/>
              <a:t>What type of mask? </a:t>
            </a:r>
          </a:p>
          <a:p>
            <a:r>
              <a:rPr lang="en-US" dirty="0"/>
              <a:t>Indoor or outdoor or both? </a:t>
            </a:r>
          </a:p>
          <a:p>
            <a:r>
              <a:rPr lang="en-US" dirty="0"/>
              <a:t>What types of ventilation?</a:t>
            </a:r>
          </a:p>
          <a:p>
            <a:r>
              <a:rPr lang="en-US" dirty="0"/>
              <a:t>How much distancing &amp; when? </a:t>
            </a:r>
          </a:p>
          <a:p>
            <a:r>
              <a:rPr lang="en-US" dirty="0"/>
              <a:t>What types of tests &amp; how often?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74A786-F96B-B64F-A4D2-3B3FB7544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1F3B-1734-294D-A11B-0982C61CE6A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49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8A124-8C28-4E5A-9BE5-FE436B824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On Humility </a:t>
            </a:r>
            <a:br>
              <a:rPr lang="en-US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When High Uncertainty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DE08EE-56F8-421E-80BA-092189EF9E29}"/>
              </a:ext>
            </a:extLst>
          </p:cNvPr>
          <p:cNvSpPr txBox="1"/>
          <p:nvPr/>
        </p:nvSpPr>
        <p:spPr>
          <a:xfrm>
            <a:off x="1668544" y="2234153"/>
            <a:ext cx="61839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There’s still more we DON’T know than what we do know about immunity to the new coronavirus. Humility remains very much in order. </a:t>
            </a:r>
          </a:p>
          <a:p>
            <a:endParaRPr lang="en-US" sz="2800" dirty="0"/>
          </a:p>
          <a:p>
            <a:r>
              <a:rPr lang="en-US" sz="2000" dirty="0"/>
              <a:t>Dr. Thomas Frieden, former CDC Director, Sept. 15, 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F32B2-5D02-044A-849E-8A3F16D1D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82FAAB4-FCB4-D742-8EA9-673CDB755ABD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81928"/>
      </p:ext>
    </p:extLst>
  </p:cSld>
  <p:clrMapOvr>
    <a:masterClrMapping/>
  </p:clrMapOvr>
</p:sld>
</file>

<file path=ppt/theme/theme1.xml><?xml version="1.0" encoding="utf-8"?>
<a:theme xmlns:a="http://schemas.openxmlformats.org/drawingml/2006/main" name="20170522 SPH CHL PPT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20170522 SPH CHL PPT Template (1)</Template>
  <TotalTime>587</TotalTime>
  <Words>699</Words>
  <Application>Microsoft Macintosh PowerPoint</Application>
  <PresentationFormat>On-screen Show (4:3)</PresentationFormat>
  <Paragraphs>109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20170522 SPH CHL PPT Template</vt:lpstr>
      <vt:lpstr>4_Custom Design</vt:lpstr>
      <vt:lpstr>3_Custom Design</vt:lpstr>
      <vt:lpstr>Custom Design</vt:lpstr>
      <vt:lpstr>1_Custom Design</vt:lpstr>
      <vt:lpstr>2_Custom Design</vt:lpstr>
      <vt:lpstr>WELCOME</vt:lpstr>
      <vt:lpstr>Would More Plain Language  Have Saved Us from the  Worst of the Pandemic?   </vt:lpstr>
      <vt:lpstr>Plain Language Standard</vt:lpstr>
      <vt:lpstr>From Another Pandemic:  CDC Clear Communication Index </vt:lpstr>
      <vt:lpstr>Throughline</vt:lpstr>
      <vt:lpstr>Where We Started the Pandemic</vt:lpstr>
      <vt:lpstr>Summer 2020 Pandemic Communication Trends </vt:lpstr>
      <vt:lpstr>Changing Recommendations  Compound Linguistic Challenges </vt:lpstr>
      <vt:lpstr>On Humility  When High Uncertainty</vt:lpstr>
      <vt:lpstr>Example:  Emergency Use Authorization </vt:lpstr>
      <vt:lpstr>Example:  Authorization and Approve </vt:lpstr>
      <vt:lpstr>Example: Vaccines are Safe &amp; Effective  Message </vt:lpstr>
      <vt:lpstr>Temptingly Easy to Understand</vt:lpstr>
      <vt:lpstr>Twitter Duels  </vt:lpstr>
      <vt:lpstr>Plain Language Main Message</vt:lpstr>
      <vt:lpstr>My Recommendations </vt:lpstr>
      <vt:lpstr>My Answer </vt:lpstr>
      <vt:lpstr>Sources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Cynthia Baur</dc:creator>
  <cp:lastModifiedBy>Microsoft Office User</cp:lastModifiedBy>
  <cp:revision>28</cp:revision>
  <dcterms:created xsi:type="dcterms:W3CDTF">2017-07-13T13:23:41Z</dcterms:created>
  <dcterms:modified xsi:type="dcterms:W3CDTF">2021-09-20T19:06:51Z</dcterms:modified>
</cp:coreProperties>
</file>